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76" r:id="rId4"/>
    <p:sldId id="265" r:id="rId5"/>
    <p:sldId id="260" r:id="rId6"/>
    <p:sldId id="266" r:id="rId7"/>
    <p:sldId id="272" r:id="rId8"/>
    <p:sldId id="277" r:id="rId9"/>
    <p:sldId id="268" r:id="rId10"/>
    <p:sldId id="279" r:id="rId11"/>
    <p:sldId id="273" r:id="rId12"/>
    <p:sldId id="270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394" autoAdjust="0"/>
  </p:normalViewPr>
  <p:slideViewPr>
    <p:cSldViewPr snapToGrid="0">
      <p:cViewPr varScale="1">
        <p:scale>
          <a:sx n="41" d="100"/>
          <a:sy n="41" d="100"/>
        </p:scale>
        <p:origin x="12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04C1F-5B9A-46E2-90FC-9DBCC09053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B11DB-1015-49D5-94D5-F51919CDA1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Brief Context</a:t>
          </a:r>
          <a:endParaRPr lang="en-US"/>
        </a:p>
      </dgm:t>
    </dgm:pt>
    <dgm:pt modelId="{AE4DEB5F-5748-46C7-99C9-8A570A492F31}" type="parTrans" cxnId="{EE552459-C34B-4F9B-BA56-48F2F5A17CD0}">
      <dgm:prSet/>
      <dgm:spPr/>
      <dgm:t>
        <a:bodyPr/>
        <a:lstStyle/>
        <a:p>
          <a:endParaRPr lang="en-US"/>
        </a:p>
      </dgm:t>
    </dgm:pt>
    <dgm:pt modelId="{2F0ED557-9375-4AFE-ABDC-FAD185FA43C8}" type="sibTrans" cxnId="{EE552459-C34B-4F9B-BA56-48F2F5A17CD0}">
      <dgm:prSet/>
      <dgm:spPr/>
      <dgm:t>
        <a:bodyPr/>
        <a:lstStyle/>
        <a:p>
          <a:endParaRPr lang="en-US"/>
        </a:p>
      </dgm:t>
    </dgm:pt>
    <dgm:pt modelId="{AE505FD1-7200-4BFC-B501-17378FB67B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Challenges of African Cooking Methods</a:t>
          </a:r>
          <a:endParaRPr lang="en-US"/>
        </a:p>
      </dgm:t>
    </dgm:pt>
    <dgm:pt modelId="{1A32D64D-1B7E-4435-9744-31CC3A704ABD}" type="parTrans" cxnId="{2F33AF6C-44F5-4BD0-9B32-C75DFA18024F}">
      <dgm:prSet/>
      <dgm:spPr/>
      <dgm:t>
        <a:bodyPr/>
        <a:lstStyle/>
        <a:p>
          <a:endParaRPr lang="en-US"/>
        </a:p>
      </dgm:t>
    </dgm:pt>
    <dgm:pt modelId="{4D0D3A44-333E-4CCD-82B2-A1DAAE67881A}" type="sibTrans" cxnId="{2F33AF6C-44F5-4BD0-9B32-C75DFA18024F}">
      <dgm:prSet/>
      <dgm:spPr/>
      <dgm:t>
        <a:bodyPr/>
        <a:lstStyle/>
        <a:p>
          <a:endParaRPr lang="en-US"/>
        </a:p>
      </dgm:t>
    </dgm:pt>
    <dgm:pt modelId="{3416D499-61D0-4607-A762-2556BEA740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State of access to clean cooking</a:t>
          </a:r>
          <a:endParaRPr lang="en-US"/>
        </a:p>
      </dgm:t>
    </dgm:pt>
    <dgm:pt modelId="{20EEEEA5-E806-4BFC-94DD-9E65CF94CEB8}" type="parTrans" cxnId="{9D4454D2-293F-460E-B6D8-77DB7E2005DB}">
      <dgm:prSet/>
      <dgm:spPr/>
      <dgm:t>
        <a:bodyPr/>
        <a:lstStyle/>
        <a:p>
          <a:endParaRPr lang="en-US"/>
        </a:p>
      </dgm:t>
    </dgm:pt>
    <dgm:pt modelId="{484B9CAA-72CC-47E7-8C33-89C53FC3FA19}" type="sibTrans" cxnId="{9D4454D2-293F-460E-B6D8-77DB7E2005DB}">
      <dgm:prSet/>
      <dgm:spPr/>
      <dgm:t>
        <a:bodyPr/>
        <a:lstStyle/>
        <a:p>
          <a:endParaRPr lang="en-US"/>
        </a:p>
      </dgm:t>
    </dgm:pt>
    <dgm:pt modelId="{256671C9-F1D0-4F55-94EE-68CAB45534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Achieving Universal Access and Fuel mixes</a:t>
          </a:r>
          <a:endParaRPr lang="en-US"/>
        </a:p>
      </dgm:t>
    </dgm:pt>
    <dgm:pt modelId="{25D60062-A967-4602-A605-510A68762A7E}" type="parTrans" cxnId="{35F36056-8752-4456-BACC-CAEE138AC746}">
      <dgm:prSet/>
      <dgm:spPr/>
      <dgm:t>
        <a:bodyPr/>
        <a:lstStyle/>
        <a:p>
          <a:endParaRPr lang="en-US"/>
        </a:p>
      </dgm:t>
    </dgm:pt>
    <dgm:pt modelId="{BFCED048-FBD2-47AD-8EA8-BEF642CA7ABA}" type="sibTrans" cxnId="{35F36056-8752-4456-BACC-CAEE138AC746}">
      <dgm:prSet/>
      <dgm:spPr/>
      <dgm:t>
        <a:bodyPr/>
        <a:lstStyle/>
        <a:p>
          <a:endParaRPr lang="en-US"/>
        </a:p>
      </dgm:t>
    </dgm:pt>
    <dgm:pt modelId="{D01F3E1B-FCDD-4642-961D-D8F1C34F644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Challenges with cooking with electricity</a:t>
          </a:r>
          <a:endParaRPr lang="en-US"/>
        </a:p>
      </dgm:t>
    </dgm:pt>
    <dgm:pt modelId="{BF442AF4-B999-4D6A-B134-46EF574D7976}" type="parTrans" cxnId="{8B037B90-DD5B-48D1-9F57-EE9A49D46929}">
      <dgm:prSet/>
      <dgm:spPr/>
      <dgm:t>
        <a:bodyPr/>
        <a:lstStyle/>
        <a:p>
          <a:endParaRPr lang="en-US"/>
        </a:p>
      </dgm:t>
    </dgm:pt>
    <dgm:pt modelId="{D96A0EC4-9794-4CE7-9AA3-EEBD18577D05}" type="sibTrans" cxnId="{8B037B90-DD5B-48D1-9F57-EE9A49D46929}">
      <dgm:prSet/>
      <dgm:spPr/>
      <dgm:t>
        <a:bodyPr/>
        <a:lstStyle/>
        <a:p>
          <a:endParaRPr lang="en-US"/>
        </a:p>
      </dgm:t>
    </dgm:pt>
    <dgm:pt modelId="{DB5EC97F-8782-43B4-B438-6658E0EE7A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Achieving a just transition</a:t>
          </a:r>
          <a:endParaRPr lang="en-US"/>
        </a:p>
      </dgm:t>
    </dgm:pt>
    <dgm:pt modelId="{3A1AC710-9468-47E2-9199-A97A96A7A18A}" type="parTrans" cxnId="{39D64935-3A9C-470D-AF2A-AE1229AD2480}">
      <dgm:prSet/>
      <dgm:spPr/>
      <dgm:t>
        <a:bodyPr/>
        <a:lstStyle/>
        <a:p>
          <a:endParaRPr lang="en-US"/>
        </a:p>
      </dgm:t>
    </dgm:pt>
    <dgm:pt modelId="{30982E45-7724-41F7-AFD9-D5E3A18F1976}" type="sibTrans" cxnId="{39D64935-3A9C-470D-AF2A-AE1229AD2480}">
      <dgm:prSet/>
      <dgm:spPr/>
      <dgm:t>
        <a:bodyPr/>
        <a:lstStyle/>
        <a:p>
          <a:endParaRPr lang="en-US"/>
        </a:p>
      </dgm:t>
    </dgm:pt>
    <dgm:pt modelId="{B4374AA9-FB9B-42F3-B51D-7D437072A6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Conclusions</a:t>
          </a:r>
          <a:endParaRPr lang="en-US"/>
        </a:p>
      </dgm:t>
    </dgm:pt>
    <dgm:pt modelId="{5CBF4BAA-B396-41B5-BB3B-96D4D84E117B}" type="parTrans" cxnId="{A4326778-C948-4CA7-A5BF-53B0C65596E6}">
      <dgm:prSet/>
      <dgm:spPr/>
      <dgm:t>
        <a:bodyPr/>
        <a:lstStyle/>
        <a:p>
          <a:endParaRPr lang="en-US"/>
        </a:p>
      </dgm:t>
    </dgm:pt>
    <dgm:pt modelId="{5F1040A5-4720-41C6-A25E-3D96D9D2D54C}" type="sibTrans" cxnId="{A4326778-C948-4CA7-A5BF-53B0C65596E6}">
      <dgm:prSet/>
      <dgm:spPr/>
      <dgm:t>
        <a:bodyPr/>
        <a:lstStyle/>
        <a:p>
          <a:endParaRPr lang="en-US"/>
        </a:p>
      </dgm:t>
    </dgm:pt>
    <dgm:pt modelId="{01C14262-6F67-44D9-99FC-54B0ADE25CCA}" type="pres">
      <dgm:prSet presAssocID="{73E04C1F-5B9A-46E2-90FC-9DBCC09053D5}" presName="root" presStyleCnt="0">
        <dgm:presLayoutVars>
          <dgm:dir/>
          <dgm:resizeHandles val="exact"/>
        </dgm:presLayoutVars>
      </dgm:prSet>
      <dgm:spPr/>
    </dgm:pt>
    <dgm:pt modelId="{420AD14C-70E1-4C95-A4AA-A3A2EF2EB61C}" type="pres">
      <dgm:prSet presAssocID="{FCBB11DB-1015-49D5-94D5-F51919CDA10F}" presName="compNode" presStyleCnt="0"/>
      <dgm:spPr/>
    </dgm:pt>
    <dgm:pt modelId="{5CFA10D9-B600-4DEC-A8E1-051E2C6CCF47}" type="pres">
      <dgm:prSet presAssocID="{FCBB11DB-1015-49D5-94D5-F51919CDA10F}" presName="bgRect" presStyleLbl="bgShp" presStyleIdx="0" presStyleCnt="7"/>
      <dgm:spPr/>
    </dgm:pt>
    <dgm:pt modelId="{16386F74-9866-40FA-ACFC-672C83D3AD57}" type="pres">
      <dgm:prSet presAssocID="{FCBB11DB-1015-49D5-94D5-F51919CDA10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ppy"/>
        </a:ext>
      </dgm:extLst>
    </dgm:pt>
    <dgm:pt modelId="{6C8B4802-83EC-4EAA-B5E7-A661B8ABC03F}" type="pres">
      <dgm:prSet presAssocID="{FCBB11DB-1015-49D5-94D5-F51919CDA10F}" presName="spaceRect" presStyleCnt="0"/>
      <dgm:spPr/>
    </dgm:pt>
    <dgm:pt modelId="{8D624BE9-FFB2-4A8C-89ED-191F4C7789B2}" type="pres">
      <dgm:prSet presAssocID="{FCBB11DB-1015-49D5-94D5-F51919CDA10F}" presName="parTx" presStyleLbl="revTx" presStyleIdx="0" presStyleCnt="7">
        <dgm:presLayoutVars>
          <dgm:chMax val="0"/>
          <dgm:chPref val="0"/>
        </dgm:presLayoutVars>
      </dgm:prSet>
      <dgm:spPr/>
    </dgm:pt>
    <dgm:pt modelId="{A79B5262-2B8A-420A-B259-1B28CA7A08DC}" type="pres">
      <dgm:prSet presAssocID="{2F0ED557-9375-4AFE-ABDC-FAD185FA43C8}" presName="sibTrans" presStyleCnt="0"/>
      <dgm:spPr/>
    </dgm:pt>
    <dgm:pt modelId="{E12AD263-EB39-41EB-95F2-AE3B8F15889B}" type="pres">
      <dgm:prSet presAssocID="{AE505FD1-7200-4BFC-B501-17378FB67B37}" presName="compNode" presStyleCnt="0"/>
      <dgm:spPr/>
    </dgm:pt>
    <dgm:pt modelId="{3EECCC73-5282-47F5-AC17-ABAB94442924}" type="pres">
      <dgm:prSet presAssocID="{AE505FD1-7200-4BFC-B501-17378FB67B37}" presName="bgRect" presStyleLbl="bgShp" presStyleIdx="1" presStyleCnt="7"/>
      <dgm:spPr/>
    </dgm:pt>
    <dgm:pt modelId="{EB63DA46-3B12-49D1-8E81-877756F84E99}" type="pres">
      <dgm:prSet presAssocID="{AE505FD1-7200-4BFC-B501-17378FB67B3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D4FCB9A0-111A-453A-9024-4F8E132C660D}" type="pres">
      <dgm:prSet presAssocID="{AE505FD1-7200-4BFC-B501-17378FB67B37}" presName="spaceRect" presStyleCnt="0"/>
      <dgm:spPr/>
    </dgm:pt>
    <dgm:pt modelId="{56B44D46-89E1-4185-9461-FE9DF9497F58}" type="pres">
      <dgm:prSet presAssocID="{AE505FD1-7200-4BFC-B501-17378FB67B37}" presName="parTx" presStyleLbl="revTx" presStyleIdx="1" presStyleCnt="7">
        <dgm:presLayoutVars>
          <dgm:chMax val="0"/>
          <dgm:chPref val="0"/>
        </dgm:presLayoutVars>
      </dgm:prSet>
      <dgm:spPr/>
    </dgm:pt>
    <dgm:pt modelId="{301A951E-8F88-41F3-A344-F00F8C0D382C}" type="pres">
      <dgm:prSet presAssocID="{4D0D3A44-333E-4CCD-82B2-A1DAAE67881A}" presName="sibTrans" presStyleCnt="0"/>
      <dgm:spPr/>
    </dgm:pt>
    <dgm:pt modelId="{7D7B1F4E-A17B-479B-8C18-C13DA78B80FE}" type="pres">
      <dgm:prSet presAssocID="{3416D499-61D0-4607-A762-2556BEA7402B}" presName="compNode" presStyleCnt="0"/>
      <dgm:spPr/>
    </dgm:pt>
    <dgm:pt modelId="{BC23A8B5-E877-4782-9AD7-841DA466D1B5}" type="pres">
      <dgm:prSet presAssocID="{3416D499-61D0-4607-A762-2556BEA7402B}" presName="bgRect" presStyleLbl="bgShp" presStyleIdx="2" presStyleCnt="7"/>
      <dgm:spPr/>
    </dgm:pt>
    <dgm:pt modelId="{29FF884A-7456-4F1A-AADD-3F90EFDDD204}" type="pres">
      <dgm:prSet presAssocID="{3416D499-61D0-4607-A762-2556BEA7402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273AE166-B6FF-4D1B-BB20-B5E4C239E827}" type="pres">
      <dgm:prSet presAssocID="{3416D499-61D0-4607-A762-2556BEA7402B}" presName="spaceRect" presStyleCnt="0"/>
      <dgm:spPr/>
    </dgm:pt>
    <dgm:pt modelId="{E822F8DD-5CD8-42F8-9057-8463CE57D9C4}" type="pres">
      <dgm:prSet presAssocID="{3416D499-61D0-4607-A762-2556BEA7402B}" presName="parTx" presStyleLbl="revTx" presStyleIdx="2" presStyleCnt="7">
        <dgm:presLayoutVars>
          <dgm:chMax val="0"/>
          <dgm:chPref val="0"/>
        </dgm:presLayoutVars>
      </dgm:prSet>
      <dgm:spPr/>
    </dgm:pt>
    <dgm:pt modelId="{72BA668B-A0B0-460A-B199-8BA539648964}" type="pres">
      <dgm:prSet presAssocID="{484B9CAA-72CC-47E7-8C33-89C53FC3FA19}" presName="sibTrans" presStyleCnt="0"/>
      <dgm:spPr/>
    </dgm:pt>
    <dgm:pt modelId="{303A2317-5C3C-4B86-AB89-5C3539B9E673}" type="pres">
      <dgm:prSet presAssocID="{256671C9-F1D0-4F55-94EE-68CAB4553479}" presName="compNode" presStyleCnt="0"/>
      <dgm:spPr/>
    </dgm:pt>
    <dgm:pt modelId="{CA2E81BF-9F96-4937-BCBA-3AAEE49EBF49}" type="pres">
      <dgm:prSet presAssocID="{256671C9-F1D0-4F55-94EE-68CAB4553479}" presName="bgRect" presStyleLbl="bgShp" presStyleIdx="3" presStyleCnt="7"/>
      <dgm:spPr/>
    </dgm:pt>
    <dgm:pt modelId="{EDAD5C2A-45AE-4FC9-AD7C-564983DBFF34}" type="pres">
      <dgm:prSet presAssocID="{256671C9-F1D0-4F55-94EE-68CAB455347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EE6FC531-8F14-4143-917E-CBB8E2E642C5}" type="pres">
      <dgm:prSet presAssocID="{256671C9-F1D0-4F55-94EE-68CAB4553479}" presName="spaceRect" presStyleCnt="0"/>
      <dgm:spPr/>
    </dgm:pt>
    <dgm:pt modelId="{8D2A2460-DBD2-4E86-BF80-013DC9A64A1B}" type="pres">
      <dgm:prSet presAssocID="{256671C9-F1D0-4F55-94EE-68CAB4553479}" presName="parTx" presStyleLbl="revTx" presStyleIdx="3" presStyleCnt="7">
        <dgm:presLayoutVars>
          <dgm:chMax val="0"/>
          <dgm:chPref val="0"/>
        </dgm:presLayoutVars>
      </dgm:prSet>
      <dgm:spPr/>
    </dgm:pt>
    <dgm:pt modelId="{E04A892A-52D3-4EE0-896B-7D1A02453615}" type="pres">
      <dgm:prSet presAssocID="{BFCED048-FBD2-47AD-8EA8-BEF642CA7ABA}" presName="sibTrans" presStyleCnt="0"/>
      <dgm:spPr/>
    </dgm:pt>
    <dgm:pt modelId="{A74623BC-CB17-4641-9084-06B27D7BB56D}" type="pres">
      <dgm:prSet presAssocID="{D01F3E1B-FCDD-4642-961D-D8F1C34F6449}" presName="compNode" presStyleCnt="0"/>
      <dgm:spPr/>
    </dgm:pt>
    <dgm:pt modelId="{6D8CBA1B-A960-4736-81C6-A7F1C3721648}" type="pres">
      <dgm:prSet presAssocID="{D01F3E1B-FCDD-4642-961D-D8F1C34F6449}" presName="bgRect" presStyleLbl="bgShp" presStyleIdx="4" presStyleCnt="7"/>
      <dgm:spPr/>
    </dgm:pt>
    <dgm:pt modelId="{4A57CE83-B431-4109-99C2-4DC81CB47751}" type="pres">
      <dgm:prSet presAssocID="{D01F3E1B-FCDD-4642-961D-D8F1C34F644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1A042BA-F3DE-4094-BC96-ED12AD9E7924}" type="pres">
      <dgm:prSet presAssocID="{D01F3E1B-FCDD-4642-961D-D8F1C34F6449}" presName="spaceRect" presStyleCnt="0"/>
      <dgm:spPr/>
    </dgm:pt>
    <dgm:pt modelId="{7137CBD4-58A4-4040-9C08-6E7020E599F8}" type="pres">
      <dgm:prSet presAssocID="{D01F3E1B-FCDD-4642-961D-D8F1C34F6449}" presName="parTx" presStyleLbl="revTx" presStyleIdx="4" presStyleCnt="7">
        <dgm:presLayoutVars>
          <dgm:chMax val="0"/>
          <dgm:chPref val="0"/>
        </dgm:presLayoutVars>
      </dgm:prSet>
      <dgm:spPr/>
    </dgm:pt>
    <dgm:pt modelId="{CC3F50A1-5945-42D9-89CC-73B89E7359FE}" type="pres">
      <dgm:prSet presAssocID="{D96A0EC4-9794-4CE7-9AA3-EEBD18577D05}" presName="sibTrans" presStyleCnt="0"/>
      <dgm:spPr/>
    </dgm:pt>
    <dgm:pt modelId="{19F98811-4AAE-4878-9DE9-49D2C19CAEA0}" type="pres">
      <dgm:prSet presAssocID="{DB5EC97F-8782-43B4-B438-6658E0EE7A99}" presName="compNode" presStyleCnt="0"/>
      <dgm:spPr/>
    </dgm:pt>
    <dgm:pt modelId="{37047C82-263B-4906-AD8F-1E2150AB423D}" type="pres">
      <dgm:prSet presAssocID="{DB5EC97F-8782-43B4-B438-6658E0EE7A99}" presName="bgRect" presStyleLbl="bgShp" presStyleIdx="5" presStyleCnt="7"/>
      <dgm:spPr/>
    </dgm:pt>
    <dgm:pt modelId="{0A515A22-F505-4A74-B7FF-14D0FF9D6540}" type="pres">
      <dgm:prSet presAssocID="{DB5EC97F-8782-43B4-B438-6658E0EE7A9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FD96904-00EE-46B5-AEC3-C0ED3D4F862F}" type="pres">
      <dgm:prSet presAssocID="{DB5EC97F-8782-43B4-B438-6658E0EE7A99}" presName="spaceRect" presStyleCnt="0"/>
      <dgm:spPr/>
    </dgm:pt>
    <dgm:pt modelId="{608AD487-DFA7-40A2-8A7F-CBDF8B9F254B}" type="pres">
      <dgm:prSet presAssocID="{DB5EC97F-8782-43B4-B438-6658E0EE7A99}" presName="parTx" presStyleLbl="revTx" presStyleIdx="5" presStyleCnt="7">
        <dgm:presLayoutVars>
          <dgm:chMax val="0"/>
          <dgm:chPref val="0"/>
        </dgm:presLayoutVars>
      </dgm:prSet>
      <dgm:spPr/>
    </dgm:pt>
    <dgm:pt modelId="{7ADA8110-1EEC-4F4D-9B47-F591088DABF0}" type="pres">
      <dgm:prSet presAssocID="{30982E45-7724-41F7-AFD9-D5E3A18F1976}" presName="sibTrans" presStyleCnt="0"/>
      <dgm:spPr/>
    </dgm:pt>
    <dgm:pt modelId="{5BE85D5E-3573-40D1-A969-5B0E2AF94BE9}" type="pres">
      <dgm:prSet presAssocID="{B4374AA9-FB9B-42F3-B51D-7D437072A654}" presName="compNode" presStyleCnt="0"/>
      <dgm:spPr/>
    </dgm:pt>
    <dgm:pt modelId="{628ABFD9-1920-49EB-9B43-D523ABFE94C5}" type="pres">
      <dgm:prSet presAssocID="{B4374AA9-FB9B-42F3-B51D-7D437072A654}" presName="bgRect" presStyleLbl="bgShp" presStyleIdx="6" presStyleCnt="7"/>
      <dgm:spPr/>
    </dgm:pt>
    <dgm:pt modelId="{21124093-C6CB-4AAD-92DC-5512DDB5E1DE}" type="pres">
      <dgm:prSet presAssocID="{B4374AA9-FB9B-42F3-B51D-7D437072A65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DD613C-B294-452E-9334-2841A1E2BBD6}" type="pres">
      <dgm:prSet presAssocID="{B4374AA9-FB9B-42F3-B51D-7D437072A654}" presName="spaceRect" presStyleCnt="0"/>
      <dgm:spPr/>
    </dgm:pt>
    <dgm:pt modelId="{9F4C01D9-0F4C-4C36-9954-66EBE2005F97}" type="pres">
      <dgm:prSet presAssocID="{B4374AA9-FB9B-42F3-B51D-7D437072A65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B8F9806-619C-4FAE-A827-A0B421ECCFD9}" type="presOf" srcId="{DB5EC97F-8782-43B4-B438-6658E0EE7A99}" destId="{608AD487-DFA7-40A2-8A7F-CBDF8B9F254B}" srcOrd="0" destOrd="0" presId="urn:microsoft.com/office/officeart/2018/2/layout/IconVerticalSolidList"/>
    <dgm:cxn modelId="{39D64935-3A9C-470D-AF2A-AE1229AD2480}" srcId="{73E04C1F-5B9A-46E2-90FC-9DBCC09053D5}" destId="{DB5EC97F-8782-43B4-B438-6658E0EE7A99}" srcOrd="5" destOrd="0" parTransId="{3A1AC710-9468-47E2-9199-A97A96A7A18A}" sibTransId="{30982E45-7724-41F7-AFD9-D5E3A18F1976}"/>
    <dgm:cxn modelId="{863C2760-2448-4351-B83D-714C9BF18EF3}" type="presOf" srcId="{3416D499-61D0-4607-A762-2556BEA7402B}" destId="{E822F8DD-5CD8-42F8-9057-8463CE57D9C4}" srcOrd="0" destOrd="0" presId="urn:microsoft.com/office/officeart/2018/2/layout/IconVerticalSolidList"/>
    <dgm:cxn modelId="{297D7060-6EBA-43DF-B128-A0261F51DB84}" type="presOf" srcId="{73E04C1F-5B9A-46E2-90FC-9DBCC09053D5}" destId="{01C14262-6F67-44D9-99FC-54B0ADE25CCA}" srcOrd="0" destOrd="0" presId="urn:microsoft.com/office/officeart/2018/2/layout/IconVerticalSolidList"/>
    <dgm:cxn modelId="{82E2AB45-0CAF-4C65-B291-0369778169AA}" type="presOf" srcId="{B4374AA9-FB9B-42F3-B51D-7D437072A654}" destId="{9F4C01D9-0F4C-4C36-9954-66EBE2005F97}" srcOrd="0" destOrd="0" presId="urn:microsoft.com/office/officeart/2018/2/layout/IconVerticalSolidList"/>
    <dgm:cxn modelId="{2F33AF6C-44F5-4BD0-9B32-C75DFA18024F}" srcId="{73E04C1F-5B9A-46E2-90FC-9DBCC09053D5}" destId="{AE505FD1-7200-4BFC-B501-17378FB67B37}" srcOrd="1" destOrd="0" parTransId="{1A32D64D-1B7E-4435-9744-31CC3A704ABD}" sibTransId="{4D0D3A44-333E-4CCD-82B2-A1DAAE67881A}"/>
    <dgm:cxn modelId="{35F36056-8752-4456-BACC-CAEE138AC746}" srcId="{73E04C1F-5B9A-46E2-90FC-9DBCC09053D5}" destId="{256671C9-F1D0-4F55-94EE-68CAB4553479}" srcOrd="3" destOrd="0" parTransId="{25D60062-A967-4602-A605-510A68762A7E}" sibTransId="{BFCED048-FBD2-47AD-8EA8-BEF642CA7ABA}"/>
    <dgm:cxn modelId="{D5423B78-0CCB-44EA-9CB0-7B737A7143ED}" type="presOf" srcId="{AE505FD1-7200-4BFC-B501-17378FB67B37}" destId="{56B44D46-89E1-4185-9461-FE9DF9497F58}" srcOrd="0" destOrd="0" presId="urn:microsoft.com/office/officeart/2018/2/layout/IconVerticalSolidList"/>
    <dgm:cxn modelId="{A4326778-C948-4CA7-A5BF-53B0C65596E6}" srcId="{73E04C1F-5B9A-46E2-90FC-9DBCC09053D5}" destId="{B4374AA9-FB9B-42F3-B51D-7D437072A654}" srcOrd="6" destOrd="0" parTransId="{5CBF4BAA-B396-41B5-BB3B-96D4D84E117B}" sibTransId="{5F1040A5-4720-41C6-A25E-3D96D9D2D54C}"/>
    <dgm:cxn modelId="{EE552459-C34B-4F9B-BA56-48F2F5A17CD0}" srcId="{73E04C1F-5B9A-46E2-90FC-9DBCC09053D5}" destId="{FCBB11DB-1015-49D5-94D5-F51919CDA10F}" srcOrd="0" destOrd="0" parTransId="{AE4DEB5F-5748-46C7-99C9-8A570A492F31}" sibTransId="{2F0ED557-9375-4AFE-ABDC-FAD185FA43C8}"/>
    <dgm:cxn modelId="{5C59DE86-7B29-48C3-8775-5B3F058D7FA4}" type="presOf" srcId="{256671C9-F1D0-4F55-94EE-68CAB4553479}" destId="{8D2A2460-DBD2-4E86-BF80-013DC9A64A1B}" srcOrd="0" destOrd="0" presId="urn:microsoft.com/office/officeart/2018/2/layout/IconVerticalSolidList"/>
    <dgm:cxn modelId="{8B037B90-DD5B-48D1-9F57-EE9A49D46929}" srcId="{73E04C1F-5B9A-46E2-90FC-9DBCC09053D5}" destId="{D01F3E1B-FCDD-4642-961D-D8F1C34F6449}" srcOrd="4" destOrd="0" parTransId="{BF442AF4-B999-4D6A-B134-46EF574D7976}" sibTransId="{D96A0EC4-9794-4CE7-9AA3-EEBD18577D05}"/>
    <dgm:cxn modelId="{7C1AF5B4-9B09-4EA2-9560-2167FD9A7683}" type="presOf" srcId="{D01F3E1B-FCDD-4642-961D-D8F1C34F6449}" destId="{7137CBD4-58A4-4040-9C08-6E7020E599F8}" srcOrd="0" destOrd="0" presId="urn:microsoft.com/office/officeart/2018/2/layout/IconVerticalSolidList"/>
    <dgm:cxn modelId="{9D4454D2-293F-460E-B6D8-77DB7E2005DB}" srcId="{73E04C1F-5B9A-46E2-90FC-9DBCC09053D5}" destId="{3416D499-61D0-4607-A762-2556BEA7402B}" srcOrd="2" destOrd="0" parTransId="{20EEEEA5-E806-4BFC-94DD-9E65CF94CEB8}" sibTransId="{484B9CAA-72CC-47E7-8C33-89C53FC3FA19}"/>
    <dgm:cxn modelId="{F4A02BDA-5B91-4A22-9442-BDCDFA645FDD}" type="presOf" srcId="{FCBB11DB-1015-49D5-94D5-F51919CDA10F}" destId="{8D624BE9-FFB2-4A8C-89ED-191F4C7789B2}" srcOrd="0" destOrd="0" presId="urn:microsoft.com/office/officeart/2018/2/layout/IconVerticalSolidList"/>
    <dgm:cxn modelId="{239A414B-F60F-4608-95B7-5EEDD2436031}" type="presParOf" srcId="{01C14262-6F67-44D9-99FC-54B0ADE25CCA}" destId="{420AD14C-70E1-4C95-A4AA-A3A2EF2EB61C}" srcOrd="0" destOrd="0" presId="urn:microsoft.com/office/officeart/2018/2/layout/IconVerticalSolidList"/>
    <dgm:cxn modelId="{B80C2CDE-F55C-4610-A640-8472E7684C86}" type="presParOf" srcId="{420AD14C-70E1-4C95-A4AA-A3A2EF2EB61C}" destId="{5CFA10D9-B600-4DEC-A8E1-051E2C6CCF47}" srcOrd="0" destOrd="0" presId="urn:microsoft.com/office/officeart/2018/2/layout/IconVerticalSolidList"/>
    <dgm:cxn modelId="{89911A2F-6F4F-40A2-A2AC-D1D6AA20D64F}" type="presParOf" srcId="{420AD14C-70E1-4C95-A4AA-A3A2EF2EB61C}" destId="{16386F74-9866-40FA-ACFC-672C83D3AD57}" srcOrd="1" destOrd="0" presId="urn:microsoft.com/office/officeart/2018/2/layout/IconVerticalSolidList"/>
    <dgm:cxn modelId="{4C3CF845-AE0D-4870-810A-144E78A5E85F}" type="presParOf" srcId="{420AD14C-70E1-4C95-A4AA-A3A2EF2EB61C}" destId="{6C8B4802-83EC-4EAA-B5E7-A661B8ABC03F}" srcOrd="2" destOrd="0" presId="urn:microsoft.com/office/officeart/2018/2/layout/IconVerticalSolidList"/>
    <dgm:cxn modelId="{38C8CE8B-EB71-453F-A419-612A0E5414B5}" type="presParOf" srcId="{420AD14C-70E1-4C95-A4AA-A3A2EF2EB61C}" destId="{8D624BE9-FFB2-4A8C-89ED-191F4C7789B2}" srcOrd="3" destOrd="0" presId="urn:microsoft.com/office/officeart/2018/2/layout/IconVerticalSolidList"/>
    <dgm:cxn modelId="{B8754EA9-EB3C-4E5D-9592-504C49B85AAF}" type="presParOf" srcId="{01C14262-6F67-44D9-99FC-54B0ADE25CCA}" destId="{A79B5262-2B8A-420A-B259-1B28CA7A08DC}" srcOrd="1" destOrd="0" presId="urn:microsoft.com/office/officeart/2018/2/layout/IconVerticalSolidList"/>
    <dgm:cxn modelId="{6DDA7A8F-6441-48EE-854F-73082ADDEF52}" type="presParOf" srcId="{01C14262-6F67-44D9-99FC-54B0ADE25CCA}" destId="{E12AD263-EB39-41EB-95F2-AE3B8F15889B}" srcOrd="2" destOrd="0" presId="urn:microsoft.com/office/officeart/2018/2/layout/IconVerticalSolidList"/>
    <dgm:cxn modelId="{6DA90828-D81C-41DE-9B53-2041F628039E}" type="presParOf" srcId="{E12AD263-EB39-41EB-95F2-AE3B8F15889B}" destId="{3EECCC73-5282-47F5-AC17-ABAB94442924}" srcOrd="0" destOrd="0" presId="urn:microsoft.com/office/officeart/2018/2/layout/IconVerticalSolidList"/>
    <dgm:cxn modelId="{C1A20C1D-5BAB-473D-A5C1-C24D12C8C4EE}" type="presParOf" srcId="{E12AD263-EB39-41EB-95F2-AE3B8F15889B}" destId="{EB63DA46-3B12-49D1-8E81-877756F84E99}" srcOrd="1" destOrd="0" presId="urn:microsoft.com/office/officeart/2018/2/layout/IconVerticalSolidList"/>
    <dgm:cxn modelId="{F9515968-CFF6-4DF5-BF28-5AEFB20F77ED}" type="presParOf" srcId="{E12AD263-EB39-41EB-95F2-AE3B8F15889B}" destId="{D4FCB9A0-111A-453A-9024-4F8E132C660D}" srcOrd="2" destOrd="0" presId="urn:microsoft.com/office/officeart/2018/2/layout/IconVerticalSolidList"/>
    <dgm:cxn modelId="{29B18CA8-349F-4AAD-BEF5-6094CF325E6D}" type="presParOf" srcId="{E12AD263-EB39-41EB-95F2-AE3B8F15889B}" destId="{56B44D46-89E1-4185-9461-FE9DF9497F58}" srcOrd="3" destOrd="0" presId="urn:microsoft.com/office/officeart/2018/2/layout/IconVerticalSolidList"/>
    <dgm:cxn modelId="{B111909B-B875-460A-82CC-F91F18A6E421}" type="presParOf" srcId="{01C14262-6F67-44D9-99FC-54B0ADE25CCA}" destId="{301A951E-8F88-41F3-A344-F00F8C0D382C}" srcOrd="3" destOrd="0" presId="urn:microsoft.com/office/officeart/2018/2/layout/IconVerticalSolidList"/>
    <dgm:cxn modelId="{F6F2C283-D217-4EE9-8E18-B9681092EAA4}" type="presParOf" srcId="{01C14262-6F67-44D9-99FC-54B0ADE25CCA}" destId="{7D7B1F4E-A17B-479B-8C18-C13DA78B80FE}" srcOrd="4" destOrd="0" presId="urn:microsoft.com/office/officeart/2018/2/layout/IconVerticalSolidList"/>
    <dgm:cxn modelId="{74FF6871-324E-4FE6-BF10-3E921F00F27A}" type="presParOf" srcId="{7D7B1F4E-A17B-479B-8C18-C13DA78B80FE}" destId="{BC23A8B5-E877-4782-9AD7-841DA466D1B5}" srcOrd="0" destOrd="0" presId="urn:microsoft.com/office/officeart/2018/2/layout/IconVerticalSolidList"/>
    <dgm:cxn modelId="{1F84D7D6-BA65-404F-A70C-AA13F4A4F605}" type="presParOf" srcId="{7D7B1F4E-A17B-479B-8C18-C13DA78B80FE}" destId="{29FF884A-7456-4F1A-AADD-3F90EFDDD204}" srcOrd="1" destOrd="0" presId="urn:microsoft.com/office/officeart/2018/2/layout/IconVerticalSolidList"/>
    <dgm:cxn modelId="{FF6E9F3D-E736-4275-81C0-37983C7345D9}" type="presParOf" srcId="{7D7B1F4E-A17B-479B-8C18-C13DA78B80FE}" destId="{273AE166-B6FF-4D1B-BB20-B5E4C239E827}" srcOrd="2" destOrd="0" presId="urn:microsoft.com/office/officeart/2018/2/layout/IconVerticalSolidList"/>
    <dgm:cxn modelId="{B1F7517C-F1AD-4B28-B71B-835E9C008191}" type="presParOf" srcId="{7D7B1F4E-A17B-479B-8C18-C13DA78B80FE}" destId="{E822F8DD-5CD8-42F8-9057-8463CE57D9C4}" srcOrd="3" destOrd="0" presId="urn:microsoft.com/office/officeart/2018/2/layout/IconVerticalSolidList"/>
    <dgm:cxn modelId="{C3988CE8-7401-49FA-80F6-056D9234F817}" type="presParOf" srcId="{01C14262-6F67-44D9-99FC-54B0ADE25CCA}" destId="{72BA668B-A0B0-460A-B199-8BA539648964}" srcOrd="5" destOrd="0" presId="urn:microsoft.com/office/officeart/2018/2/layout/IconVerticalSolidList"/>
    <dgm:cxn modelId="{70507B21-3765-4A88-917C-90D1D92498EC}" type="presParOf" srcId="{01C14262-6F67-44D9-99FC-54B0ADE25CCA}" destId="{303A2317-5C3C-4B86-AB89-5C3539B9E673}" srcOrd="6" destOrd="0" presId="urn:microsoft.com/office/officeart/2018/2/layout/IconVerticalSolidList"/>
    <dgm:cxn modelId="{A37FC464-34AB-4490-BAF9-6C300CC4A5D6}" type="presParOf" srcId="{303A2317-5C3C-4B86-AB89-5C3539B9E673}" destId="{CA2E81BF-9F96-4937-BCBA-3AAEE49EBF49}" srcOrd="0" destOrd="0" presId="urn:microsoft.com/office/officeart/2018/2/layout/IconVerticalSolidList"/>
    <dgm:cxn modelId="{D4B1FEFA-F488-4778-9084-4686E079BA83}" type="presParOf" srcId="{303A2317-5C3C-4B86-AB89-5C3539B9E673}" destId="{EDAD5C2A-45AE-4FC9-AD7C-564983DBFF34}" srcOrd="1" destOrd="0" presId="urn:microsoft.com/office/officeart/2018/2/layout/IconVerticalSolidList"/>
    <dgm:cxn modelId="{D6D2D10B-313C-4443-9AB3-8E7532AE35E3}" type="presParOf" srcId="{303A2317-5C3C-4B86-AB89-5C3539B9E673}" destId="{EE6FC531-8F14-4143-917E-CBB8E2E642C5}" srcOrd="2" destOrd="0" presId="urn:microsoft.com/office/officeart/2018/2/layout/IconVerticalSolidList"/>
    <dgm:cxn modelId="{8DC52F32-F716-4F0A-B298-9DB6D2CE71F6}" type="presParOf" srcId="{303A2317-5C3C-4B86-AB89-5C3539B9E673}" destId="{8D2A2460-DBD2-4E86-BF80-013DC9A64A1B}" srcOrd="3" destOrd="0" presId="urn:microsoft.com/office/officeart/2018/2/layout/IconVerticalSolidList"/>
    <dgm:cxn modelId="{9BD43B44-66E5-4D5E-AED8-38F535F17308}" type="presParOf" srcId="{01C14262-6F67-44D9-99FC-54B0ADE25CCA}" destId="{E04A892A-52D3-4EE0-896B-7D1A02453615}" srcOrd="7" destOrd="0" presId="urn:microsoft.com/office/officeart/2018/2/layout/IconVerticalSolidList"/>
    <dgm:cxn modelId="{496BD679-761C-4107-9C5C-62E172D36774}" type="presParOf" srcId="{01C14262-6F67-44D9-99FC-54B0ADE25CCA}" destId="{A74623BC-CB17-4641-9084-06B27D7BB56D}" srcOrd="8" destOrd="0" presId="urn:microsoft.com/office/officeart/2018/2/layout/IconVerticalSolidList"/>
    <dgm:cxn modelId="{AC60921D-0EBD-47AD-AC92-9AEAA662F003}" type="presParOf" srcId="{A74623BC-CB17-4641-9084-06B27D7BB56D}" destId="{6D8CBA1B-A960-4736-81C6-A7F1C3721648}" srcOrd="0" destOrd="0" presId="urn:microsoft.com/office/officeart/2018/2/layout/IconVerticalSolidList"/>
    <dgm:cxn modelId="{97BE52C8-2062-4985-89FE-0600512A6236}" type="presParOf" srcId="{A74623BC-CB17-4641-9084-06B27D7BB56D}" destId="{4A57CE83-B431-4109-99C2-4DC81CB47751}" srcOrd="1" destOrd="0" presId="urn:microsoft.com/office/officeart/2018/2/layout/IconVerticalSolidList"/>
    <dgm:cxn modelId="{595F72D5-7AB5-4A58-A8C3-D0F1BC597C94}" type="presParOf" srcId="{A74623BC-CB17-4641-9084-06B27D7BB56D}" destId="{A1A042BA-F3DE-4094-BC96-ED12AD9E7924}" srcOrd="2" destOrd="0" presId="urn:microsoft.com/office/officeart/2018/2/layout/IconVerticalSolidList"/>
    <dgm:cxn modelId="{895FEEB3-5A9A-41CA-A899-E41898B69174}" type="presParOf" srcId="{A74623BC-CB17-4641-9084-06B27D7BB56D}" destId="{7137CBD4-58A4-4040-9C08-6E7020E599F8}" srcOrd="3" destOrd="0" presId="urn:microsoft.com/office/officeart/2018/2/layout/IconVerticalSolidList"/>
    <dgm:cxn modelId="{F774035F-6E6C-410E-9DD6-ADCB8E892B0D}" type="presParOf" srcId="{01C14262-6F67-44D9-99FC-54B0ADE25CCA}" destId="{CC3F50A1-5945-42D9-89CC-73B89E7359FE}" srcOrd="9" destOrd="0" presId="urn:microsoft.com/office/officeart/2018/2/layout/IconVerticalSolidList"/>
    <dgm:cxn modelId="{348E5E7E-57A0-43C7-9702-2E21F8BC8B4C}" type="presParOf" srcId="{01C14262-6F67-44D9-99FC-54B0ADE25CCA}" destId="{19F98811-4AAE-4878-9DE9-49D2C19CAEA0}" srcOrd="10" destOrd="0" presId="urn:microsoft.com/office/officeart/2018/2/layout/IconVerticalSolidList"/>
    <dgm:cxn modelId="{9539F5AF-DC11-4996-A706-3E6E01011D45}" type="presParOf" srcId="{19F98811-4AAE-4878-9DE9-49D2C19CAEA0}" destId="{37047C82-263B-4906-AD8F-1E2150AB423D}" srcOrd="0" destOrd="0" presId="urn:microsoft.com/office/officeart/2018/2/layout/IconVerticalSolidList"/>
    <dgm:cxn modelId="{E5FA2F11-5153-4EC1-AF99-5BC677430FB5}" type="presParOf" srcId="{19F98811-4AAE-4878-9DE9-49D2C19CAEA0}" destId="{0A515A22-F505-4A74-B7FF-14D0FF9D6540}" srcOrd="1" destOrd="0" presId="urn:microsoft.com/office/officeart/2018/2/layout/IconVerticalSolidList"/>
    <dgm:cxn modelId="{C48F08B3-E063-4D2F-8497-A0CF4EE791ED}" type="presParOf" srcId="{19F98811-4AAE-4878-9DE9-49D2C19CAEA0}" destId="{2FD96904-00EE-46B5-AEC3-C0ED3D4F862F}" srcOrd="2" destOrd="0" presId="urn:microsoft.com/office/officeart/2018/2/layout/IconVerticalSolidList"/>
    <dgm:cxn modelId="{668E0C63-BBB9-45D9-B4DD-D3BC2852CAEE}" type="presParOf" srcId="{19F98811-4AAE-4878-9DE9-49D2C19CAEA0}" destId="{608AD487-DFA7-40A2-8A7F-CBDF8B9F254B}" srcOrd="3" destOrd="0" presId="urn:microsoft.com/office/officeart/2018/2/layout/IconVerticalSolidList"/>
    <dgm:cxn modelId="{BD0F8497-D5EA-4624-939B-DBF60DB541EB}" type="presParOf" srcId="{01C14262-6F67-44D9-99FC-54B0ADE25CCA}" destId="{7ADA8110-1EEC-4F4D-9B47-F591088DABF0}" srcOrd="11" destOrd="0" presId="urn:microsoft.com/office/officeart/2018/2/layout/IconVerticalSolidList"/>
    <dgm:cxn modelId="{58C7084F-E02C-4DDA-B850-FCA0E6BF8B58}" type="presParOf" srcId="{01C14262-6F67-44D9-99FC-54B0ADE25CCA}" destId="{5BE85D5E-3573-40D1-A969-5B0E2AF94BE9}" srcOrd="12" destOrd="0" presId="urn:microsoft.com/office/officeart/2018/2/layout/IconVerticalSolidList"/>
    <dgm:cxn modelId="{AA85C47C-2146-4288-8BEE-753C63A1204C}" type="presParOf" srcId="{5BE85D5E-3573-40D1-A969-5B0E2AF94BE9}" destId="{628ABFD9-1920-49EB-9B43-D523ABFE94C5}" srcOrd="0" destOrd="0" presId="urn:microsoft.com/office/officeart/2018/2/layout/IconVerticalSolidList"/>
    <dgm:cxn modelId="{34C2C42C-24CB-4214-8A6A-E0F7B7EEA792}" type="presParOf" srcId="{5BE85D5E-3573-40D1-A969-5B0E2AF94BE9}" destId="{21124093-C6CB-4AAD-92DC-5512DDB5E1DE}" srcOrd="1" destOrd="0" presId="urn:microsoft.com/office/officeart/2018/2/layout/IconVerticalSolidList"/>
    <dgm:cxn modelId="{B8A90334-7F37-4923-9EC6-BA69D1C8B876}" type="presParOf" srcId="{5BE85D5E-3573-40D1-A969-5B0E2AF94BE9}" destId="{25DD613C-B294-452E-9334-2841A1E2BBD6}" srcOrd="2" destOrd="0" presId="urn:microsoft.com/office/officeart/2018/2/layout/IconVerticalSolidList"/>
    <dgm:cxn modelId="{834FC550-0C97-4613-96D8-6CB16B840636}" type="presParOf" srcId="{5BE85D5E-3573-40D1-A969-5B0E2AF94BE9}" destId="{9F4C01D9-0F4C-4C36-9954-66EBE2005F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4A7C6-EF8B-4EBC-B83F-58FD80D66B3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1C78C1-1DF8-4263-855E-2EE666D5D1CC}">
      <dgm:prSet/>
      <dgm:spPr/>
      <dgm:t>
        <a:bodyPr/>
        <a:lstStyle/>
        <a:p>
          <a:r>
            <a:rPr lang="en-GB"/>
            <a:t>The dependence on biomass fuels in African cooking practices is having on toll on the health of women and girls, impacting the environment and hindering the attainment of gender equality </a:t>
          </a:r>
          <a:endParaRPr lang="en-US"/>
        </a:p>
      </dgm:t>
    </dgm:pt>
    <dgm:pt modelId="{BEA93076-87CF-4CF0-B03F-DE881817A9DE}" type="parTrans" cxnId="{D1634980-D91E-4B01-8B98-00BDAEAA235D}">
      <dgm:prSet/>
      <dgm:spPr/>
      <dgm:t>
        <a:bodyPr/>
        <a:lstStyle/>
        <a:p>
          <a:endParaRPr lang="en-US"/>
        </a:p>
      </dgm:t>
    </dgm:pt>
    <dgm:pt modelId="{B3402224-6D2F-4CCE-8CF0-8B92D7166AEF}" type="sibTrans" cxnId="{D1634980-D91E-4B01-8B98-00BDAEAA235D}">
      <dgm:prSet/>
      <dgm:spPr/>
      <dgm:t>
        <a:bodyPr/>
        <a:lstStyle/>
        <a:p>
          <a:endParaRPr lang="en-US"/>
        </a:p>
      </dgm:t>
    </dgm:pt>
    <dgm:pt modelId="{FB909B1D-6A4A-4616-9A0D-50E03245A33B}">
      <dgm:prSet/>
      <dgm:spPr/>
      <dgm:t>
        <a:bodyPr/>
        <a:lstStyle/>
        <a:p>
          <a:r>
            <a:rPr lang="en-GB"/>
            <a:t>Accelerated efforts are required to achieve universal access by 2030.</a:t>
          </a:r>
          <a:endParaRPr lang="en-US"/>
        </a:p>
      </dgm:t>
    </dgm:pt>
    <dgm:pt modelId="{12815DF4-B43C-464D-BED8-1FB6B6398BC2}" type="parTrans" cxnId="{3AEE067E-04F9-49FD-AA84-8F9A275CFBE7}">
      <dgm:prSet/>
      <dgm:spPr/>
      <dgm:t>
        <a:bodyPr/>
        <a:lstStyle/>
        <a:p>
          <a:endParaRPr lang="en-US"/>
        </a:p>
      </dgm:t>
    </dgm:pt>
    <dgm:pt modelId="{816D4DD5-4933-4E0E-8D11-D16A517029D5}" type="sibTrans" cxnId="{3AEE067E-04F9-49FD-AA84-8F9A275CFBE7}">
      <dgm:prSet/>
      <dgm:spPr/>
      <dgm:t>
        <a:bodyPr/>
        <a:lstStyle/>
        <a:p>
          <a:endParaRPr lang="en-US"/>
        </a:p>
      </dgm:t>
    </dgm:pt>
    <dgm:pt modelId="{2698DD7D-7391-41FE-B123-B152C1C51272}">
      <dgm:prSet/>
      <dgm:spPr/>
      <dgm:t>
        <a:bodyPr/>
        <a:lstStyle/>
        <a:p>
          <a:r>
            <a:rPr lang="en-GB" dirty="0"/>
            <a:t>Studies have shown that modern cooking appliances or fuels can address the challenges and ensure preservation </a:t>
          </a:r>
          <a:r>
            <a:rPr lang="en-GB"/>
            <a:t>of some African </a:t>
          </a:r>
          <a:r>
            <a:rPr lang="en-GB" dirty="0"/>
            <a:t>food or dishes. This can be achieved with a multi-use strategy</a:t>
          </a:r>
          <a:endParaRPr lang="en-US" dirty="0"/>
        </a:p>
      </dgm:t>
    </dgm:pt>
    <dgm:pt modelId="{B3CBDF76-EB50-4D29-BF3C-0DE07289E6A3}" type="parTrans" cxnId="{FAF766FC-5B20-45B9-BD9E-70A36B2D4668}">
      <dgm:prSet/>
      <dgm:spPr/>
      <dgm:t>
        <a:bodyPr/>
        <a:lstStyle/>
        <a:p>
          <a:endParaRPr lang="en-US"/>
        </a:p>
      </dgm:t>
    </dgm:pt>
    <dgm:pt modelId="{0FA7EB7E-9B5F-4D6E-889D-E3CD59BD0767}" type="sibTrans" cxnId="{FAF766FC-5B20-45B9-BD9E-70A36B2D4668}">
      <dgm:prSet/>
      <dgm:spPr/>
      <dgm:t>
        <a:bodyPr/>
        <a:lstStyle/>
        <a:p>
          <a:endParaRPr lang="en-US"/>
        </a:p>
      </dgm:t>
    </dgm:pt>
    <dgm:pt modelId="{93FA259B-9088-48E2-A77B-9FA08F67BD0B}">
      <dgm:prSet/>
      <dgm:spPr/>
      <dgm:t>
        <a:bodyPr/>
        <a:lstStyle/>
        <a:p>
          <a:r>
            <a:rPr lang="en-GB" dirty="0"/>
            <a:t>Future towards 2050 will see electric cooking as the norm, despite the benefits, jobs in the wood and charcoal sector at risk. Building manufacturing capabilities needed for a just transition.</a:t>
          </a:r>
          <a:endParaRPr lang="en-US" dirty="0"/>
        </a:p>
      </dgm:t>
    </dgm:pt>
    <dgm:pt modelId="{BDAFBD55-7D69-4CF2-B1B9-0210ECB322E8}" type="parTrans" cxnId="{3E256719-A94F-4558-9145-CFAA65A3107A}">
      <dgm:prSet/>
      <dgm:spPr/>
      <dgm:t>
        <a:bodyPr/>
        <a:lstStyle/>
        <a:p>
          <a:endParaRPr lang="en-US"/>
        </a:p>
      </dgm:t>
    </dgm:pt>
    <dgm:pt modelId="{90BD1A70-C21D-44E1-835F-0FA6BCDB7CED}" type="sibTrans" cxnId="{3E256719-A94F-4558-9145-CFAA65A3107A}">
      <dgm:prSet/>
      <dgm:spPr/>
      <dgm:t>
        <a:bodyPr/>
        <a:lstStyle/>
        <a:p>
          <a:endParaRPr lang="en-US"/>
        </a:p>
      </dgm:t>
    </dgm:pt>
    <dgm:pt modelId="{69713CE3-5FD2-4256-A6FA-4B0D090CF36F}" type="pres">
      <dgm:prSet presAssocID="{6444A7C6-EF8B-4EBC-B83F-58FD80D66B34}" presName="matrix" presStyleCnt="0">
        <dgm:presLayoutVars>
          <dgm:chMax val="1"/>
          <dgm:dir/>
          <dgm:resizeHandles val="exact"/>
        </dgm:presLayoutVars>
      </dgm:prSet>
      <dgm:spPr/>
    </dgm:pt>
    <dgm:pt modelId="{283DE50C-4C07-4130-AA16-9E099A44A4BF}" type="pres">
      <dgm:prSet presAssocID="{6444A7C6-EF8B-4EBC-B83F-58FD80D66B34}" presName="diamond" presStyleLbl="bgShp" presStyleIdx="0" presStyleCnt="1"/>
      <dgm:spPr/>
    </dgm:pt>
    <dgm:pt modelId="{D0B0631D-D13E-4EF7-A7E4-A66E7FC66949}" type="pres">
      <dgm:prSet presAssocID="{6444A7C6-EF8B-4EBC-B83F-58FD80D66B3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FE866F-9DBE-43D5-8810-01B120698AAE}" type="pres">
      <dgm:prSet presAssocID="{6444A7C6-EF8B-4EBC-B83F-58FD80D66B3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B297BF-F9BD-4D1E-960F-FDCB8AB67FF8}" type="pres">
      <dgm:prSet presAssocID="{6444A7C6-EF8B-4EBC-B83F-58FD80D66B3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A6D307-964E-4B8A-A735-A6670A719989}" type="pres">
      <dgm:prSet presAssocID="{6444A7C6-EF8B-4EBC-B83F-58FD80D66B3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E256719-A94F-4558-9145-CFAA65A3107A}" srcId="{6444A7C6-EF8B-4EBC-B83F-58FD80D66B34}" destId="{93FA259B-9088-48E2-A77B-9FA08F67BD0B}" srcOrd="3" destOrd="0" parTransId="{BDAFBD55-7D69-4CF2-B1B9-0210ECB322E8}" sibTransId="{90BD1A70-C21D-44E1-835F-0FA6BCDB7CED}"/>
    <dgm:cxn modelId="{9AB22760-3644-48D7-866F-FB8BA2ADEEDE}" type="presOf" srcId="{93FA259B-9088-48E2-A77B-9FA08F67BD0B}" destId="{CFA6D307-964E-4B8A-A735-A6670A719989}" srcOrd="0" destOrd="0" presId="urn:microsoft.com/office/officeart/2005/8/layout/matrix3"/>
    <dgm:cxn modelId="{20674D47-1539-490B-8A09-47272C797165}" type="presOf" srcId="{6444A7C6-EF8B-4EBC-B83F-58FD80D66B34}" destId="{69713CE3-5FD2-4256-A6FA-4B0D090CF36F}" srcOrd="0" destOrd="0" presId="urn:microsoft.com/office/officeart/2005/8/layout/matrix3"/>
    <dgm:cxn modelId="{373C396F-17C8-4B92-BBC2-A0C334080604}" type="presOf" srcId="{3A1C78C1-1DF8-4263-855E-2EE666D5D1CC}" destId="{D0B0631D-D13E-4EF7-A7E4-A66E7FC66949}" srcOrd="0" destOrd="0" presId="urn:microsoft.com/office/officeart/2005/8/layout/matrix3"/>
    <dgm:cxn modelId="{3AEE067E-04F9-49FD-AA84-8F9A275CFBE7}" srcId="{6444A7C6-EF8B-4EBC-B83F-58FD80D66B34}" destId="{FB909B1D-6A4A-4616-9A0D-50E03245A33B}" srcOrd="1" destOrd="0" parTransId="{12815DF4-B43C-464D-BED8-1FB6B6398BC2}" sibTransId="{816D4DD5-4933-4E0E-8D11-D16A517029D5}"/>
    <dgm:cxn modelId="{D1634980-D91E-4B01-8B98-00BDAEAA235D}" srcId="{6444A7C6-EF8B-4EBC-B83F-58FD80D66B34}" destId="{3A1C78C1-1DF8-4263-855E-2EE666D5D1CC}" srcOrd="0" destOrd="0" parTransId="{BEA93076-87CF-4CF0-B03F-DE881817A9DE}" sibTransId="{B3402224-6D2F-4CCE-8CF0-8B92D7166AEF}"/>
    <dgm:cxn modelId="{9D7EB8B8-2F3F-4FCF-9D5C-532FD3A34D3A}" type="presOf" srcId="{2698DD7D-7391-41FE-B123-B152C1C51272}" destId="{0BB297BF-F9BD-4D1E-960F-FDCB8AB67FF8}" srcOrd="0" destOrd="0" presId="urn:microsoft.com/office/officeart/2005/8/layout/matrix3"/>
    <dgm:cxn modelId="{CFEF71EC-303F-4093-A928-21958D99ACB4}" type="presOf" srcId="{FB909B1D-6A4A-4616-9A0D-50E03245A33B}" destId="{09FE866F-9DBE-43D5-8810-01B120698AAE}" srcOrd="0" destOrd="0" presId="urn:microsoft.com/office/officeart/2005/8/layout/matrix3"/>
    <dgm:cxn modelId="{FAF766FC-5B20-45B9-BD9E-70A36B2D4668}" srcId="{6444A7C6-EF8B-4EBC-B83F-58FD80D66B34}" destId="{2698DD7D-7391-41FE-B123-B152C1C51272}" srcOrd="2" destOrd="0" parTransId="{B3CBDF76-EB50-4D29-BF3C-0DE07289E6A3}" sibTransId="{0FA7EB7E-9B5F-4D6E-889D-E3CD59BD0767}"/>
    <dgm:cxn modelId="{63D7F813-5141-4298-A837-23EFF82F75EC}" type="presParOf" srcId="{69713CE3-5FD2-4256-A6FA-4B0D090CF36F}" destId="{283DE50C-4C07-4130-AA16-9E099A44A4BF}" srcOrd="0" destOrd="0" presId="urn:microsoft.com/office/officeart/2005/8/layout/matrix3"/>
    <dgm:cxn modelId="{0C5BEDD7-FD78-4269-AF95-25018AE45F18}" type="presParOf" srcId="{69713CE3-5FD2-4256-A6FA-4B0D090CF36F}" destId="{D0B0631D-D13E-4EF7-A7E4-A66E7FC66949}" srcOrd="1" destOrd="0" presId="urn:microsoft.com/office/officeart/2005/8/layout/matrix3"/>
    <dgm:cxn modelId="{6B564D92-37E4-4176-94AA-533D3331A197}" type="presParOf" srcId="{69713CE3-5FD2-4256-A6FA-4B0D090CF36F}" destId="{09FE866F-9DBE-43D5-8810-01B120698AAE}" srcOrd="2" destOrd="0" presId="urn:microsoft.com/office/officeart/2005/8/layout/matrix3"/>
    <dgm:cxn modelId="{ACFAF2E2-2A38-45AD-9199-86F223B80EB8}" type="presParOf" srcId="{69713CE3-5FD2-4256-A6FA-4B0D090CF36F}" destId="{0BB297BF-F9BD-4D1E-960F-FDCB8AB67FF8}" srcOrd="3" destOrd="0" presId="urn:microsoft.com/office/officeart/2005/8/layout/matrix3"/>
    <dgm:cxn modelId="{92C55D8B-C247-4F85-B8D3-E0EF7E2CB199}" type="presParOf" srcId="{69713CE3-5FD2-4256-A6FA-4B0D090CF36F}" destId="{CFA6D307-964E-4B8A-A735-A6670A71998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A10D9-B600-4DEC-A8E1-051E2C6CCF47}">
      <dsp:nvSpPr>
        <dsp:cNvPr id="0" name=""/>
        <dsp:cNvSpPr/>
      </dsp:nvSpPr>
      <dsp:spPr>
        <a:xfrm>
          <a:off x="0" y="278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86F74-9866-40FA-ACFC-672C83D3AD57}">
      <dsp:nvSpPr>
        <dsp:cNvPr id="0" name=""/>
        <dsp:cNvSpPr/>
      </dsp:nvSpPr>
      <dsp:spPr>
        <a:xfrm>
          <a:off x="116061" y="86605"/>
          <a:ext cx="211020" cy="211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24BE9-FFB2-4A8C-89ED-191F4C7789B2}">
      <dsp:nvSpPr>
        <dsp:cNvPr id="0" name=""/>
        <dsp:cNvSpPr/>
      </dsp:nvSpPr>
      <dsp:spPr>
        <a:xfrm>
          <a:off x="443143" y="278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Brief Context</a:t>
          </a:r>
          <a:endParaRPr lang="en-US" sz="1600" kern="1200"/>
        </a:p>
      </dsp:txBody>
      <dsp:txXfrm>
        <a:off x="443143" y="278"/>
        <a:ext cx="9938061" cy="383674"/>
      </dsp:txXfrm>
    </dsp:sp>
    <dsp:sp modelId="{3EECCC73-5282-47F5-AC17-ABAB94442924}">
      <dsp:nvSpPr>
        <dsp:cNvPr id="0" name=""/>
        <dsp:cNvSpPr/>
      </dsp:nvSpPr>
      <dsp:spPr>
        <a:xfrm>
          <a:off x="0" y="479871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DA46-3B12-49D1-8E81-877756F84E99}">
      <dsp:nvSpPr>
        <dsp:cNvPr id="0" name=""/>
        <dsp:cNvSpPr/>
      </dsp:nvSpPr>
      <dsp:spPr>
        <a:xfrm>
          <a:off x="116061" y="566198"/>
          <a:ext cx="211020" cy="211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44D46-89E1-4185-9461-FE9DF9497F58}">
      <dsp:nvSpPr>
        <dsp:cNvPr id="0" name=""/>
        <dsp:cNvSpPr/>
      </dsp:nvSpPr>
      <dsp:spPr>
        <a:xfrm>
          <a:off x="443143" y="479871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Challenges of African Cooking Methods</a:t>
          </a:r>
          <a:endParaRPr lang="en-US" sz="1600" kern="1200"/>
        </a:p>
      </dsp:txBody>
      <dsp:txXfrm>
        <a:off x="443143" y="479871"/>
        <a:ext cx="9938061" cy="383674"/>
      </dsp:txXfrm>
    </dsp:sp>
    <dsp:sp modelId="{BC23A8B5-E877-4782-9AD7-841DA466D1B5}">
      <dsp:nvSpPr>
        <dsp:cNvPr id="0" name=""/>
        <dsp:cNvSpPr/>
      </dsp:nvSpPr>
      <dsp:spPr>
        <a:xfrm>
          <a:off x="0" y="959464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F884A-7456-4F1A-AADD-3F90EFDDD204}">
      <dsp:nvSpPr>
        <dsp:cNvPr id="0" name=""/>
        <dsp:cNvSpPr/>
      </dsp:nvSpPr>
      <dsp:spPr>
        <a:xfrm>
          <a:off x="116061" y="1045791"/>
          <a:ext cx="211020" cy="211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2F8DD-5CD8-42F8-9057-8463CE57D9C4}">
      <dsp:nvSpPr>
        <dsp:cNvPr id="0" name=""/>
        <dsp:cNvSpPr/>
      </dsp:nvSpPr>
      <dsp:spPr>
        <a:xfrm>
          <a:off x="443143" y="959464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State of access to clean cooking</a:t>
          </a:r>
          <a:endParaRPr lang="en-US" sz="1600" kern="1200"/>
        </a:p>
      </dsp:txBody>
      <dsp:txXfrm>
        <a:off x="443143" y="959464"/>
        <a:ext cx="9938061" cy="383674"/>
      </dsp:txXfrm>
    </dsp:sp>
    <dsp:sp modelId="{CA2E81BF-9F96-4937-BCBA-3AAEE49EBF49}">
      <dsp:nvSpPr>
        <dsp:cNvPr id="0" name=""/>
        <dsp:cNvSpPr/>
      </dsp:nvSpPr>
      <dsp:spPr>
        <a:xfrm>
          <a:off x="0" y="1439057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D5C2A-45AE-4FC9-AD7C-564983DBFF34}">
      <dsp:nvSpPr>
        <dsp:cNvPr id="0" name=""/>
        <dsp:cNvSpPr/>
      </dsp:nvSpPr>
      <dsp:spPr>
        <a:xfrm>
          <a:off x="116061" y="1525384"/>
          <a:ext cx="211020" cy="211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A2460-DBD2-4E86-BF80-013DC9A64A1B}">
      <dsp:nvSpPr>
        <dsp:cNvPr id="0" name=""/>
        <dsp:cNvSpPr/>
      </dsp:nvSpPr>
      <dsp:spPr>
        <a:xfrm>
          <a:off x="443143" y="1439057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Achieving Universal Access and Fuel mixes</a:t>
          </a:r>
          <a:endParaRPr lang="en-US" sz="1600" kern="1200"/>
        </a:p>
      </dsp:txBody>
      <dsp:txXfrm>
        <a:off x="443143" y="1439057"/>
        <a:ext cx="9938061" cy="383674"/>
      </dsp:txXfrm>
    </dsp:sp>
    <dsp:sp modelId="{6D8CBA1B-A960-4736-81C6-A7F1C3721648}">
      <dsp:nvSpPr>
        <dsp:cNvPr id="0" name=""/>
        <dsp:cNvSpPr/>
      </dsp:nvSpPr>
      <dsp:spPr>
        <a:xfrm>
          <a:off x="0" y="1918650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CE83-B431-4109-99C2-4DC81CB47751}">
      <dsp:nvSpPr>
        <dsp:cNvPr id="0" name=""/>
        <dsp:cNvSpPr/>
      </dsp:nvSpPr>
      <dsp:spPr>
        <a:xfrm>
          <a:off x="116061" y="2004976"/>
          <a:ext cx="211020" cy="211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7CBD4-58A4-4040-9C08-6E7020E599F8}">
      <dsp:nvSpPr>
        <dsp:cNvPr id="0" name=""/>
        <dsp:cNvSpPr/>
      </dsp:nvSpPr>
      <dsp:spPr>
        <a:xfrm>
          <a:off x="443143" y="1918650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Challenges with cooking with electricity</a:t>
          </a:r>
          <a:endParaRPr lang="en-US" sz="1600" kern="1200"/>
        </a:p>
      </dsp:txBody>
      <dsp:txXfrm>
        <a:off x="443143" y="1918650"/>
        <a:ext cx="9938061" cy="383674"/>
      </dsp:txXfrm>
    </dsp:sp>
    <dsp:sp modelId="{37047C82-263B-4906-AD8F-1E2150AB423D}">
      <dsp:nvSpPr>
        <dsp:cNvPr id="0" name=""/>
        <dsp:cNvSpPr/>
      </dsp:nvSpPr>
      <dsp:spPr>
        <a:xfrm>
          <a:off x="0" y="2398243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15A22-F505-4A74-B7FF-14D0FF9D6540}">
      <dsp:nvSpPr>
        <dsp:cNvPr id="0" name=""/>
        <dsp:cNvSpPr/>
      </dsp:nvSpPr>
      <dsp:spPr>
        <a:xfrm>
          <a:off x="116061" y="2484569"/>
          <a:ext cx="211020" cy="211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AD487-DFA7-40A2-8A7F-CBDF8B9F254B}">
      <dsp:nvSpPr>
        <dsp:cNvPr id="0" name=""/>
        <dsp:cNvSpPr/>
      </dsp:nvSpPr>
      <dsp:spPr>
        <a:xfrm>
          <a:off x="443143" y="2398243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Achieving a just transition</a:t>
          </a:r>
          <a:endParaRPr lang="en-US" sz="1600" kern="1200"/>
        </a:p>
      </dsp:txBody>
      <dsp:txXfrm>
        <a:off x="443143" y="2398243"/>
        <a:ext cx="9938061" cy="383674"/>
      </dsp:txXfrm>
    </dsp:sp>
    <dsp:sp modelId="{628ABFD9-1920-49EB-9B43-D523ABFE94C5}">
      <dsp:nvSpPr>
        <dsp:cNvPr id="0" name=""/>
        <dsp:cNvSpPr/>
      </dsp:nvSpPr>
      <dsp:spPr>
        <a:xfrm>
          <a:off x="0" y="2877835"/>
          <a:ext cx="10381205" cy="383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24093-C6CB-4AAD-92DC-5512DDB5E1DE}">
      <dsp:nvSpPr>
        <dsp:cNvPr id="0" name=""/>
        <dsp:cNvSpPr/>
      </dsp:nvSpPr>
      <dsp:spPr>
        <a:xfrm>
          <a:off x="116061" y="2964162"/>
          <a:ext cx="211020" cy="21102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01D9-0F4C-4C36-9954-66EBE2005F97}">
      <dsp:nvSpPr>
        <dsp:cNvPr id="0" name=""/>
        <dsp:cNvSpPr/>
      </dsp:nvSpPr>
      <dsp:spPr>
        <a:xfrm>
          <a:off x="443143" y="2877835"/>
          <a:ext cx="9938061" cy="38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06" tIns="40606" rIns="40606" bIns="4060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Conclusions</a:t>
          </a:r>
          <a:endParaRPr lang="en-US" sz="1600" kern="1200"/>
        </a:p>
      </dsp:txBody>
      <dsp:txXfrm>
        <a:off x="443143" y="2877835"/>
        <a:ext cx="9938061" cy="383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E50C-4C07-4130-AA16-9E099A44A4BF}">
      <dsp:nvSpPr>
        <dsp:cNvPr id="0" name=""/>
        <dsp:cNvSpPr/>
      </dsp:nvSpPr>
      <dsp:spPr>
        <a:xfrm>
          <a:off x="208347" y="0"/>
          <a:ext cx="5638755" cy="563875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0631D-D13E-4EF7-A7E4-A66E7FC66949}">
      <dsp:nvSpPr>
        <dsp:cNvPr id="0" name=""/>
        <dsp:cNvSpPr/>
      </dsp:nvSpPr>
      <dsp:spPr>
        <a:xfrm>
          <a:off x="744029" y="535681"/>
          <a:ext cx="2199114" cy="219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The dependence on biomass fuels in African cooking practices is having on toll on the health of women and girls, impacting the environment and hindering the attainment of gender equality </a:t>
          </a:r>
          <a:endParaRPr lang="en-US" sz="1300" kern="1200"/>
        </a:p>
      </dsp:txBody>
      <dsp:txXfrm>
        <a:off x="851381" y="643033"/>
        <a:ext cx="1984410" cy="1984410"/>
      </dsp:txXfrm>
    </dsp:sp>
    <dsp:sp modelId="{09FE866F-9DBE-43D5-8810-01B120698AAE}">
      <dsp:nvSpPr>
        <dsp:cNvPr id="0" name=""/>
        <dsp:cNvSpPr/>
      </dsp:nvSpPr>
      <dsp:spPr>
        <a:xfrm>
          <a:off x="3112306" y="535681"/>
          <a:ext cx="2199114" cy="21991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Accelerated efforts are required to achieve universal access by 2030.</a:t>
          </a:r>
          <a:endParaRPr lang="en-US" sz="1300" kern="1200"/>
        </a:p>
      </dsp:txBody>
      <dsp:txXfrm>
        <a:off x="3219658" y="643033"/>
        <a:ext cx="1984410" cy="1984410"/>
      </dsp:txXfrm>
    </dsp:sp>
    <dsp:sp modelId="{0BB297BF-F9BD-4D1E-960F-FDCB8AB67FF8}">
      <dsp:nvSpPr>
        <dsp:cNvPr id="0" name=""/>
        <dsp:cNvSpPr/>
      </dsp:nvSpPr>
      <dsp:spPr>
        <a:xfrm>
          <a:off x="744029" y="2903958"/>
          <a:ext cx="2199114" cy="21991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Studies have shown that modern cooking appliances or fuels can address the challenges and ensure preservation </a:t>
          </a:r>
          <a:r>
            <a:rPr lang="en-GB" sz="1300" kern="1200"/>
            <a:t>of some African </a:t>
          </a:r>
          <a:r>
            <a:rPr lang="en-GB" sz="1300" kern="1200" dirty="0"/>
            <a:t>food or dishes. This can be achieved with a multi-use strategy</a:t>
          </a:r>
          <a:endParaRPr lang="en-US" sz="1300" kern="1200" dirty="0"/>
        </a:p>
      </dsp:txBody>
      <dsp:txXfrm>
        <a:off x="851381" y="3011310"/>
        <a:ext cx="1984410" cy="1984410"/>
      </dsp:txXfrm>
    </dsp:sp>
    <dsp:sp modelId="{CFA6D307-964E-4B8A-A735-A6670A719989}">
      <dsp:nvSpPr>
        <dsp:cNvPr id="0" name=""/>
        <dsp:cNvSpPr/>
      </dsp:nvSpPr>
      <dsp:spPr>
        <a:xfrm>
          <a:off x="3112306" y="2903958"/>
          <a:ext cx="2199114" cy="2199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Future towards 2050 will see electric cooking as the norm, despite the benefits, jobs in the wood and charcoal sector at risk. Building manufacturing capabilities needed for a just transition.</a:t>
          </a:r>
          <a:endParaRPr lang="en-US" sz="1300" kern="1200" dirty="0"/>
        </a:p>
      </dsp:txBody>
      <dsp:txXfrm>
        <a:off x="3219658" y="3011310"/>
        <a:ext cx="1984410" cy="198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07FA-F056-4E52-B372-9A496274EFA1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4360-8B9D-45CE-9D9C-38095D357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6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2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5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2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16790-4176-4344-8169-BB37D81BF5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4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1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9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7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94360-8B9D-45CE-9D9C-38095D357E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6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4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3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58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3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103E-BC33-7BB7-A3F7-28F31F85C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027" y="640158"/>
            <a:ext cx="10896799" cy="1287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 b="1" i="0" u="none" strike="noStrike" baseline="0" dirty="0">
                <a:latin typeface="Fuse-Bold"/>
              </a:rPr>
              <a:t>Embracing Modernity While Preserving Tradition</a:t>
            </a:r>
            <a:endParaRPr lang="en-GB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1348F-8C45-2BA4-29B9-C254A4DF5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2964520"/>
            <a:ext cx="6124774" cy="1323409"/>
          </a:xfrm>
        </p:spPr>
        <p:txBody>
          <a:bodyPr anchor="t">
            <a:normAutofit/>
          </a:bodyPr>
          <a:lstStyle/>
          <a:p>
            <a:r>
              <a:rPr lang="en-GB" dirty="0"/>
              <a:t>The Role of Innovative</a:t>
            </a:r>
            <a:br>
              <a:rPr lang="en-GB" dirty="0"/>
            </a:br>
            <a:r>
              <a:rPr lang="en-GB" dirty="0"/>
              <a:t>Cooking Technologies in Sustaining African Culinary Heritage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1CBE9-F1EE-92F8-03EC-4F8B965B1EC9}"/>
              </a:ext>
            </a:extLst>
          </p:cNvPr>
          <p:cNvSpPr txBox="1"/>
          <p:nvPr/>
        </p:nvSpPr>
        <p:spPr>
          <a:xfrm>
            <a:off x="1000125" y="5324475"/>
            <a:ext cx="4962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Dr Bridget O. Menyeh</a:t>
            </a:r>
          </a:p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May 2024</a:t>
            </a:r>
          </a:p>
          <a:p>
            <a:r>
              <a:rPr lang="en-GB" dirty="0"/>
              <a:t>African Heritage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33C67-1CE0-96B7-420B-8944D477E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28" y="2042152"/>
            <a:ext cx="5006994" cy="33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58C52-A5D5-AA84-C960-78FF3E04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582" y="858983"/>
            <a:ext cx="4355728" cy="20213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How can Africans Become Part of the Change? </a:t>
            </a:r>
          </a:p>
        </p:txBody>
      </p:sp>
      <p:pic>
        <p:nvPicPr>
          <p:cNvPr id="5" name="Picture 4" descr="A railroad extending through the desert">
            <a:extLst>
              <a:ext uri="{FF2B5EF4-FFF2-40B4-BE49-F238E27FC236}">
                <a16:creationId xmlns:a16="http://schemas.microsoft.com/office/drawing/2014/main" id="{831CE5AF-6BF1-A9F3-1003-B1D0F0A9E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38" r="-2" b="-2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2E84-AC79-96C8-7D9B-CD4705CB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82" y="2778712"/>
            <a:ext cx="3968783" cy="3461368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Climate change is influencing the way things are done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Modern Cookstove design and manufacturing needs to involve Africans and way for innovating on our biomass type stoves.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Some manufacturing facilities like Burn in Kenya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How can we upskill the stove developers and people who work in the wood and charcoal informal sector?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These are all considerations to ensure the preservation of African food heritage.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0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2C416-AFA9-8415-542A-2AD02A34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en-GB" dirty="0"/>
              <a:t>Summary and Conclusions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39C60-7EED-80E4-A5CB-6E700DB62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599623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92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9053-6ECF-BC50-ECCB-515C9E9F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19F3-1901-7A80-64BB-CBA887D0E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Graphik"/>
              </a:rPr>
              <a:t>IEA (2023), </a:t>
            </a:r>
            <a:r>
              <a:rPr lang="en-GB" b="0" i="1" dirty="0">
                <a:solidFill>
                  <a:srgbClr val="000000"/>
                </a:solidFill>
                <a:effectLst/>
                <a:latin typeface="Graphik"/>
              </a:rPr>
              <a:t>A Vision for Clean Cooking Access for All</a:t>
            </a:r>
            <a:r>
              <a:rPr lang="en-GB" b="0" i="0" dirty="0">
                <a:solidFill>
                  <a:srgbClr val="000000"/>
                </a:solidFill>
                <a:effectLst/>
                <a:latin typeface="Graphik"/>
              </a:rPr>
              <a:t>, IEA, Paris https://www.iea.org/reports/a-vision-for-clean-cooking-access-for-all, Licence: CC BY 4.0</a:t>
            </a:r>
          </a:p>
          <a:p>
            <a:r>
              <a:rPr lang="en-GB" dirty="0"/>
              <a:t>Di Giovine, M. A., &amp; Brulotte, R. L. (2016). Introduction food and foodways as cultural heritage. In Edible identities: Food as cultural heritage (pp. 1-27). Routledge.</a:t>
            </a:r>
          </a:p>
          <a:p>
            <a:r>
              <a:rPr lang="en-GB" dirty="0"/>
              <a:t>Leary, J., Menyeh, B., Chapungu, V., &amp; </a:t>
            </a:r>
            <a:r>
              <a:rPr lang="en-GB" dirty="0" err="1"/>
              <a:t>Troncoso</a:t>
            </a:r>
            <a:r>
              <a:rPr lang="en-GB" dirty="0"/>
              <a:t>, K. (2021). </a:t>
            </a:r>
            <a:r>
              <a:rPr lang="en-GB" dirty="0" err="1"/>
              <a:t>ECooking</a:t>
            </a:r>
            <a:r>
              <a:rPr lang="en-GB" dirty="0"/>
              <a:t>: Challenges and opportunities from a consumer behaviour perspective. Energies, 14(14), 4345.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13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Slide Background">
            <a:extLst>
              <a:ext uri="{FF2B5EF4-FFF2-40B4-BE49-F238E27FC236}">
                <a16:creationId xmlns:a16="http://schemas.microsoft.com/office/drawing/2014/main" id="{B098FE6D-7262-4839-92B0-81ABB0881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ght modern kitchen">
            <a:extLst>
              <a:ext uri="{FF2B5EF4-FFF2-40B4-BE49-F238E27FC236}">
                <a16:creationId xmlns:a16="http://schemas.microsoft.com/office/drawing/2014/main" id="{069396D1-B756-466D-0524-8079A8E33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A3EB8-50B8-B3EE-5D49-10B26C48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4831307"/>
            <a:ext cx="9743161" cy="18151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Thank you for your attention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13981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0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247C-60C2-A8F8-1920-F2894E51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Outline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7B6D5E-C88F-4CEE-92CD-FF2FA5865B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1799" y="2750126"/>
          <a:ext cx="10381205" cy="3261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1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2"/>
    </mc:Choice>
    <mc:Fallback xmlns="">
      <p:transition spd="slow" advTm="25422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2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54" name="Rectangle 4153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CE330-59F8-EF9B-A1C4-8F6FE156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en-GB" b="1" dirty="0"/>
              <a:t>Context: Food and Heritage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E0F5-2559-1439-9881-765E7759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82" y="2980525"/>
            <a:ext cx="5664917" cy="356396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Food is a key element in the preservation and representation of cultural heritage(Di Giovine and Brulotte, 2016) </a:t>
            </a:r>
          </a:p>
          <a:p>
            <a:endParaRPr lang="en-GB" sz="2000" dirty="0"/>
          </a:p>
          <a:p>
            <a:r>
              <a:rPr lang="en-GB" sz="2000" dirty="0"/>
              <a:t>UNESCO recognizes certain food practices as intangible cultural heritage. </a:t>
            </a:r>
          </a:p>
          <a:p>
            <a:endParaRPr lang="en-GB" sz="2000" dirty="0"/>
          </a:p>
          <a:p>
            <a:r>
              <a:rPr lang="en-GB" sz="2000" dirty="0"/>
              <a:t>Example, Ceebu Jen from Senegal  (Inscribed in 2021). Recipe and techniques are traditionally passed down from mother to daughter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2" descr="A fish and rice in a bowl">
            <a:extLst>
              <a:ext uri="{FF2B5EF4-FFF2-40B4-BE49-F238E27FC236}">
                <a16:creationId xmlns:a16="http://schemas.microsoft.com/office/drawing/2014/main" id="{2C429806-AA16-AD11-589C-0253E8BF7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 r="-3" b="16680"/>
          <a:stretch/>
        </p:blipFill>
        <p:spPr bwMode="auto">
          <a:xfrm>
            <a:off x="6234580" y="3233692"/>
            <a:ext cx="4909730" cy="30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56" name="Straight Connector 4155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5"/>
    </mc:Choice>
    <mc:Fallback xmlns="">
      <p:transition spd="slow" advTm="296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9230E-FEB1-6393-1A2B-FD8E9C12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pPr algn="ctr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Challenges of African Cooking Methods</a:t>
            </a:r>
            <a:endParaRPr lang="en-GB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e statistics from indoor pollution deaths must not be forgotten">
            <a:extLst>
              <a:ext uri="{FF2B5EF4-FFF2-40B4-BE49-F238E27FC236}">
                <a16:creationId xmlns:a16="http://schemas.microsoft.com/office/drawing/2014/main" id="{C835C5D9-4682-6E1C-8552-F84C665B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8" y="2727729"/>
            <a:ext cx="5156391" cy="3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B253C-3E2C-05B9-D6C8-8195771717ED}"/>
              </a:ext>
            </a:extLst>
          </p:cNvPr>
          <p:cNvSpPr txBox="1"/>
          <p:nvPr/>
        </p:nvSpPr>
        <p:spPr>
          <a:xfrm>
            <a:off x="6273808" y="5984833"/>
            <a:ext cx="515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credit: Hivos </a:t>
            </a:r>
          </a:p>
        </p:txBody>
      </p:sp>
      <p:pic>
        <p:nvPicPr>
          <p:cNvPr id="1028" name="Picture 4" descr="SDG 5 : Gender Equality : GCCA">
            <a:extLst>
              <a:ext uri="{FF2B5EF4-FFF2-40B4-BE49-F238E27FC236}">
                <a16:creationId xmlns:a16="http://schemas.microsoft.com/office/drawing/2014/main" id="{EEC6FD57-14F2-98A1-C2FB-16E5DC1A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" y="5569164"/>
            <a:ext cx="1108338" cy="11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tainable Development Goal 13 - Wikipedia">
            <a:extLst>
              <a:ext uri="{FF2B5EF4-FFF2-40B4-BE49-F238E27FC236}">
                <a16:creationId xmlns:a16="http://schemas.microsoft.com/office/drawing/2014/main" id="{E629FDF4-5801-5326-4763-6C8D5169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" y="4238696"/>
            <a:ext cx="1140732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A813BDA-DB69-8518-F55F-64E81D970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1801" y="2932311"/>
            <a:ext cx="1140732" cy="1140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D62EBF-E98E-E06E-31A0-7D8BDD0DE7E4}"/>
              </a:ext>
            </a:extLst>
          </p:cNvPr>
          <p:cNvSpPr txBox="1"/>
          <p:nvPr/>
        </p:nvSpPr>
        <p:spPr>
          <a:xfrm>
            <a:off x="2115663" y="3001791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Health Concerns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83EB64-CAFF-3F96-0420-D015C64E7409}"/>
              </a:ext>
            </a:extLst>
          </p:cNvPr>
          <p:cNvSpPr txBox="1"/>
          <p:nvPr/>
        </p:nvSpPr>
        <p:spPr>
          <a:xfrm>
            <a:off x="2115664" y="4333851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Environmental Concerns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6A49D-2762-DC85-F162-B2219FE23250}"/>
              </a:ext>
            </a:extLst>
          </p:cNvPr>
          <p:cNvSpPr txBox="1"/>
          <p:nvPr/>
        </p:nvSpPr>
        <p:spPr>
          <a:xfrm>
            <a:off x="2115664" y="5571212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Gender inequality</a:t>
            </a:r>
          </a:p>
        </p:txBody>
      </p:sp>
    </p:spTree>
    <p:extLst>
      <p:ext uri="{BB962C8B-B14F-4D97-AF65-F5344CB8AC3E}">
        <p14:creationId xmlns:p14="http://schemas.microsoft.com/office/powerpoint/2010/main" val="28894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CF71-A482-3B81-0E84-B99B0615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35" y="434620"/>
            <a:ext cx="10380573" cy="1209145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the state of access to clean cooking?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A154F-6DBA-942F-EB7D-59ED7B06E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925" y="2207436"/>
            <a:ext cx="8231505" cy="3729901"/>
          </a:xfr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3E289E1-4113-54AF-4A64-13679047C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93460"/>
              </p:ext>
            </p:extLst>
          </p:nvPr>
        </p:nvGraphicFramePr>
        <p:xfrm>
          <a:off x="8059784" y="2547260"/>
          <a:ext cx="2899954" cy="341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954">
                  <a:extLst>
                    <a:ext uri="{9D8B030D-6E8A-4147-A177-3AD203B41FA5}">
                      <a16:colId xmlns:a16="http://schemas.microsoft.com/office/drawing/2014/main" val="1681869958"/>
                    </a:ext>
                  </a:extLst>
                </a:gridCol>
              </a:tblGrid>
              <a:tr h="1341705">
                <a:tc>
                  <a:txBody>
                    <a:bodyPr/>
                    <a:lstStyle/>
                    <a:p>
                      <a:r>
                        <a:rPr lang="en-GB" sz="4400" b="1" dirty="0"/>
                        <a:t> </a:t>
                      </a:r>
                      <a:r>
                        <a:rPr lang="en-GB" sz="2000" b="1" dirty="0"/>
                        <a:t>~</a:t>
                      </a:r>
                      <a:r>
                        <a:rPr lang="en-GB" sz="4400" b="1" dirty="0"/>
                        <a:t> </a:t>
                      </a:r>
                      <a:r>
                        <a:rPr lang="en-GB" sz="4000" b="1" dirty="0"/>
                        <a:t>500 million</a:t>
                      </a:r>
                    </a:p>
                    <a:p>
                      <a:r>
                        <a:rPr lang="en-GB" sz="1600" b="1" dirty="0"/>
                        <a:t>people without access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01216"/>
                  </a:ext>
                </a:extLst>
              </a:tr>
              <a:tr h="1530035">
                <a:tc>
                  <a:txBody>
                    <a:bodyPr/>
                    <a:lstStyle/>
                    <a:p>
                      <a:r>
                        <a:rPr lang="en-GB" dirty="0"/>
                        <a:t>  </a:t>
                      </a:r>
                      <a:r>
                        <a:rPr lang="en-GB" sz="4000" b="1" dirty="0"/>
                        <a:t>940 million</a:t>
                      </a:r>
                    </a:p>
                    <a:p>
                      <a:r>
                        <a:rPr lang="en-GB" sz="1600" b="1" dirty="0"/>
                        <a:t>people without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3250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847A476-ABC4-BF8F-EBF4-00CE84C66102}"/>
              </a:ext>
            </a:extLst>
          </p:cNvPr>
          <p:cNvSpPr txBox="1"/>
          <p:nvPr/>
        </p:nvSpPr>
        <p:spPr>
          <a:xfrm>
            <a:off x="8059784" y="2186954"/>
            <a:ext cx="2286000" cy="380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SSA (2021)</a:t>
            </a:r>
          </a:p>
        </p:txBody>
      </p:sp>
    </p:spTree>
    <p:extLst>
      <p:ext uri="{BB962C8B-B14F-4D97-AF65-F5344CB8AC3E}">
        <p14:creationId xmlns:p14="http://schemas.microsoft.com/office/powerpoint/2010/main" val="40130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DBA65-DFF7-3C80-DCC9-A16477C6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4" y="522372"/>
            <a:ext cx="10735664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 Outlook to 2030 (Access for all Scenario)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0F9783-5B83-74AD-70AB-BE6EE0410209}"/>
              </a:ext>
            </a:extLst>
          </p:cNvPr>
          <p:cNvSpPr txBox="1"/>
          <p:nvPr/>
        </p:nvSpPr>
        <p:spPr>
          <a:xfrm>
            <a:off x="1042319" y="6462685"/>
            <a:ext cx="222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IEA(2023)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EBF0187-D124-7F50-7B65-24314F38D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073" y="2396608"/>
            <a:ext cx="5057508" cy="3076730"/>
          </a:xfr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F15DCE-AB57-690D-9AB0-497B55F5EC6D}"/>
              </a:ext>
            </a:extLst>
          </p:cNvPr>
          <p:cNvSpPr txBox="1"/>
          <p:nvPr/>
        </p:nvSpPr>
        <p:spPr>
          <a:xfrm>
            <a:off x="2291313" y="2806609"/>
            <a:ext cx="1045028" cy="23643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12694D8-5B73-BE25-E877-46E73DB51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9" y="5611065"/>
            <a:ext cx="4257675" cy="2762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B9AED1-24E7-C939-BAAE-2CCF07F9D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76" y="1731644"/>
            <a:ext cx="5864967" cy="268255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CBEF3F7-58FD-D827-045B-14CFF8468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570" y="4369418"/>
            <a:ext cx="3822926" cy="25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C0FBB6-4CCA-4358-9DD5-CDF2173E6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6B771E-DDF7-430C-9462-BA1D3742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BCCE5-748C-DA1F-43BD-E074E073B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433"/>
          <a:stretch/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95749"/>
            <a:ext cx="12192000" cy="1062250"/>
          </a:xfrm>
          <a:prstGeom prst="rect">
            <a:avLst/>
          </a:prstGeom>
          <a:ln>
            <a:noFill/>
          </a:ln>
          <a:effectLst>
            <a:outerShdw blurRad="203200" dist="101600" dir="1212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0823557" y="603813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1BCC554-F579-BFD7-E317-2DE394F4F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98" y="6044118"/>
            <a:ext cx="7466511" cy="462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FA6D0C-693F-4642-9D5C-D4C4FF81B583}"/>
              </a:ext>
            </a:extLst>
          </p:cNvPr>
          <p:cNvSpPr txBox="1"/>
          <p:nvPr/>
        </p:nvSpPr>
        <p:spPr>
          <a:xfrm>
            <a:off x="9789381" y="5795748"/>
            <a:ext cx="622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IEA(2023)</a:t>
            </a:r>
          </a:p>
        </p:txBody>
      </p:sp>
    </p:spTree>
    <p:extLst>
      <p:ext uri="{BB962C8B-B14F-4D97-AF65-F5344CB8AC3E}">
        <p14:creationId xmlns:p14="http://schemas.microsoft.com/office/powerpoint/2010/main" val="283153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84A420-F50C-4C2C-B88E-E6F4EF504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3A6D2E-5228-4998-9E24-EFCCA024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DB48DB-8E25-4F2F-8C02-5B7939372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5F637E18-EF26-4327-9077-7FFC67B9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C0250-5906-A206-2748-A2A0D2D5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293428"/>
            <a:ext cx="9808475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Outlook toward 2050 in emerging market and developing economies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8662F-E32A-07F7-A590-B42812B5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488" y="1990350"/>
            <a:ext cx="8373850" cy="4249729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9CA77A-3C1B-6DC6-DE75-A95BBCDB0404}"/>
              </a:ext>
            </a:extLst>
          </p:cNvPr>
          <p:cNvSpPr txBox="1"/>
          <p:nvPr/>
        </p:nvSpPr>
        <p:spPr>
          <a:xfrm>
            <a:off x="366204" y="636437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IEA(2023)</a:t>
            </a:r>
          </a:p>
        </p:txBody>
      </p:sp>
    </p:spTree>
    <p:extLst>
      <p:ext uri="{BB962C8B-B14F-4D97-AF65-F5344CB8AC3E}">
        <p14:creationId xmlns:p14="http://schemas.microsoft.com/office/powerpoint/2010/main" val="95036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41B380-4730-C8E7-7DF8-587A84A3D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1" r="22543" b="-2"/>
          <a:stretch/>
        </p:blipFill>
        <p:spPr bwMode="auto">
          <a:xfrm>
            <a:off x="-1" y="-2"/>
            <a:ext cx="4139458" cy="58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D02DB-AFA7-9AC1-53A3-B0D506C1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797" y="858982"/>
            <a:ext cx="7138358" cy="1596835"/>
          </a:xfrm>
        </p:spPr>
        <p:txBody>
          <a:bodyPr>
            <a:normAutofit/>
          </a:bodyPr>
          <a:lstStyle/>
          <a:p>
            <a:r>
              <a:rPr lang="en-GB" dirty="0"/>
              <a:t>Evidence from Consumer trials and pilots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CC60E-EB9F-BCA6-6332-B20B1B93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397" y="2539014"/>
            <a:ext cx="7062282" cy="34729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400" dirty="0"/>
              <a:t>The Modern Energy Cooking Services programme has demonstrated through its pilots and trials that cooking with electricity is hindered by (often false) perceptions around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400" dirty="0"/>
              <a:t>Cost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400" b="1" dirty="0"/>
              <a:t>Taste and safety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400" dirty="0"/>
              <a:t>Lack of awareness or  availability of aftersales service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400" b="1" dirty="0"/>
              <a:t>Access to reliable electricity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1400" dirty="0"/>
              <a:t>Reluctance of male decisionmakers to authorise appliance purchase </a:t>
            </a:r>
          </a:p>
          <a:p>
            <a:pPr>
              <a:lnSpc>
                <a:spcPct val="100000"/>
              </a:lnSpc>
            </a:pPr>
            <a:r>
              <a:rPr lang="en-GB" sz="1400" dirty="0"/>
              <a:t>( Leary et al.,2021)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1400" dirty="0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5F12A7-0B43-71A1-B10E-6193DE3EA6F7}"/>
              </a:ext>
            </a:extLst>
          </p:cNvPr>
          <p:cNvSpPr txBox="1"/>
          <p:nvPr/>
        </p:nvSpPr>
        <p:spPr>
          <a:xfrm>
            <a:off x="0" y="5858294"/>
            <a:ext cx="374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credit: MECS</a:t>
            </a:r>
          </a:p>
        </p:txBody>
      </p:sp>
    </p:spTree>
    <p:extLst>
      <p:ext uri="{BB962C8B-B14F-4D97-AF65-F5344CB8AC3E}">
        <p14:creationId xmlns:p14="http://schemas.microsoft.com/office/powerpoint/2010/main" val="2436109192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Custom 148">
      <a:dk1>
        <a:srgbClr val="262626"/>
      </a:dk1>
      <a:lt1>
        <a:sysClr val="window" lastClr="FFFFFF"/>
      </a:lt1>
      <a:dk2>
        <a:srgbClr val="2F333D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579</Words>
  <Application>Microsoft Office PowerPoint</Application>
  <PresentationFormat>Widescreen</PresentationFormat>
  <Paragraphs>73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Bierstadt</vt:lpstr>
      <vt:lpstr>Calibri</vt:lpstr>
      <vt:lpstr>Fuse-Bold</vt:lpstr>
      <vt:lpstr>Graphik</vt:lpstr>
      <vt:lpstr>Söhne</vt:lpstr>
      <vt:lpstr>BevelVTI</vt:lpstr>
      <vt:lpstr>Embracing Modernity While Preserving Tradition</vt:lpstr>
      <vt:lpstr>Presentation Outline </vt:lpstr>
      <vt:lpstr>Context: Food and Heritage </vt:lpstr>
      <vt:lpstr>Challenges of African Cooking Methods</vt:lpstr>
      <vt:lpstr>What is the state of access to clean cooking?</vt:lpstr>
      <vt:lpstr> Outlook to 2030 (Access for all Scenario)</vt:lpstr>
      <vt:lpstr>PowerPoint Presentation</vt:lpstr>
      <vt:lpstr>Outlook toward 2050 in emerging market and developing economies</vt:lpstr>
      <vt:lpstr>Evidence from Consumer trials and pilots</vt:lpstr>
      <vt:lpstr>How can Africans Become Part of the Change? </vt:lpstr>
      <vt:lpstr>Summary and Conclusions</vt:lpstr>
      <vt:lpstr>References 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Modernity While Preserving Tradition</dc:title>
  <dc:creator>Bridget Menyeh (abs)</dc:creator>
  <cp:lastModifiedBy>Leah Morrison (lib)</cp:lastModifiedBy>
  <cp:revision>4</cp:revision>
  <dcterms:created xsi:type="dcterms:W3CDTF">2024-05-08T11:02:15Z</dcterms:created>
  <dcterms:modified xsi:type="dcterms:W3CDTF">2024-10-14T15:58:03Z</dcterms:modified>
</cp:coreProperties>
</file>